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1" r:id="rId2"/>
    <p:sldId id="263" r:id="rId3"/>
    <p:sldId id="266" r:id="rId4"/>
    <p:sldId id="274" r:id="rId5"/>
    <p:sldId id="273" r:id="rId6"/>
    <p:sldId id="275" r:id="rId7"/>
    <p:sldId id="27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00212-01 Rev 1-2.pdf" initials="TKM" lastIdx="10" clrIdx="0"/>
  <p:cmAuthor id="1" name="HP" initials="H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37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8941" autoAdjust="0"/>
  </p:normalViewPr>
  <p:slideViewPr>
    <p:cSldViewPr>
      <p:cViewPr>
        <p:scale>
          <a:sx n="150" d="100"/>
          <a:sy n="150" d="100"/>
        </p:scale>
        <p:origin x="-2728" y="-488"/>
      </p:cViewPr>
      <p:guideLst>
        <p:guide orient="horz" pos="1824"/>
        <p:guide pos="288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 showGuides="1">
      <p:cViewPr varScale="1">
        <p:scale>
          <a:sx n="131" d="100"/>
          <a:sy n="131" d="100"/>
        </p:scale>
        <p:origin x="-4608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commentAuthors" Target="commentAuthors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B5F41-7067-46A6-8BE8-58A444D53067}" type="datetimeFigureOut">
              <a:rPr lang="en-US" smtClean="0"/>
              <a:pPr/>
              <a:t>9/17/15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27B569-AC75-4E9B-8101-B377BB121C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496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Sources:</a:t>
            </a:r>
          </a:p>
          <a:p>
            <a:endParaRPr lang="en-US" dirty="0" smtClean="0"/>
          </a:p>
          <a:p>
            <a:r>
              <a:rPr lang="en-US" dirty="0" smtClean="0"/>
              <a:t>1. Bureau of Labor Statistics.</a:t>
            </a:r>
            <a:r>
              <a:rPr lang="en-US" baseline="0" dirty="0" smtClean="0"/>
              <a:t> (2013</a:t>
            </a:r>
            <a:r>
              <a:rPr lang="en-US" i="0" baseline="0" dirty="0" smtClean="0"/>
              <a:t>). </a:t>
            </a:r>
            <a:r>
              <a:rPr lang="en-US" i="1" baseline="0" dirty="0" smtClean="0"/>
              <a:t>Unpaid Eldercare in the United States—2011-2012 Data from the American Time Use Survey</a:t>
            </a:r>
            <a:r>
              <a:rPr lang="en-US" baseline="0" dirty="0" smtClean="0"/>
              <a:t>. Retrieved from http://www.bls.gov/news.release/pdf/elcare.pdf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2. Brown,</a:t>
            </a:r>
            <a:r>
              <a:rPr lang="en-US" baseline="0" dirty="0" smtClean="0"/>
              <a:t> M. (2013).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Benefits of an Eldercare-Friendly Workplace. 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</a:t>
            </a:r>
            <a:r>
              <a:rPr lang="en-US" sz="1200" b="0" i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Work Today,  13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(1): 32.</a:t>
            </a:r>
          </a:p>
          <a:p>
            <a:endParaRPr lang="en-US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Feinberg, L., &amp; </a:t>
            </a:r>
            <a:r>
              <a:rPr lang="en-US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Choula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R. (2012). Understanding the Impact of Family </a:t>
            </a:r>
            <a:r>
              <a:rPr lang="en-US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Caregiving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on Work. </a:t>
            </a:r>
            <a:r>
              <a:rPr lang="en-US" sz="1200" b="0" i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AARP Public Policy Institute Fact Sheet 271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Retrieved from: www.aarp.org/content/dam/aarp/research/public_policy_institute/ltc/2012/understanding-impact-family-caregiving-work-AARP-ppi-ltc.pdf</a:t>
            </a:r>
          </a:p>
          <a:p>
            <a:endParaRPr lang="en-US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27B569-AC75-4E9B-8101-B377BB121CF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505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Source: Bureau of Labor Statistics.</a:t>
            </a:r>
            <a:r>
              <a:rPr lang="en-US" baseline="0" dirty="0" smtClean="0"/>
              <a:t> (2013). </a:t>
            </a:r>
            <a:r>
              <a:rPr lang="en-US" i="1" baseline="0" dirty="0" smtClean="0"/>
              <a:t>Unpaid Eldercare in the United States—2011-2012 Data from the American Time Use Survey</a:t>
            </a:r>
            <a:r>
              <a:rPr lang="en-US" baseline="0" dirty="0" smtClean="0"/>
              <a:t>. Retrieved from http://www.bls.gov/news.release/pdf/elcare.pdf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27B569-AC75-4E9B-8101-B377BB121CF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5055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Statements</a:t>
            </a:r>
            <a:r>
              <a:rPr lang="en-US" baseline="0" dirty="0" smtClean="0"/>
              <a:t> are original but are based on the distinctions in: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Drentea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P. (2007). Caregiving. In  G.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Ritzer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(Ed.), 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Blackwell encyclopedia of sociology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Blackwell Publishing. Blackwell Reference Online. 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27B569-AC75-4E9B-8101-B377BB121CF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5055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Sources: Relative size of text are based on the following sources.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1. AARP Public Policy Institute and National Alliance for Caregiving. (2015). </a:t>
            </a:r>
            <a:r>
              <a:rPr lang="en-US" i="1" baseline="0" dirty="0" smtClean="0"/>
              <a:t>Caregiving in the U.S. 2015</a:t>
            </a:r>
            <a:r>
              <a:rPr lang="en-US" baseline="0" dirty="0" smtClean="0"/>
              <a:t>. Retrieved from http://www.aarp.org/content/dam/aarp/ppi/2015/caregiving-in-the-united-states-2015-report-revised.pdf</a:t>
            </a:r>
          </a:p>
          <a:p>
            <a:endParaRPr lang="en-US" baseline="0" dirty="0" smtClean="0"/>
          </a:p>
          <a:p>
            <a:r>
              <a:rPr lang="en-US" baseline="0" dirty="0" smtClean="0"/>
              <a:t>2. MetLife Mature Market Institute &amp; the National Alliance for Caregiving. 2006</a:t>
            </a:r>
            <a:r>
              <a:rPr lang="en-US" i="1" baseline="0" dirty="0" smtClean="0"/>
              <a:t>. The MetLife Caregiving Cost Study:</a:t>
            </a:r>
          </a:p>
          <a:p>
            <a:r>
              <a:rPr lang="en-US" i="1" baseline="0" dirty="0" smtClean="0"/>
              <a:t>Productivity Losses to U.S. Busines</a:t>
            </a:r>
            <a:r>
              <a:rPr lang="en-US" baseline="0" dirty="0" smtClean="0"/>
              <a:t>s. Retrieved from http://www.caregiving.org/data/Caregiver%20Cost%20Study.pdf</a:t>
            </a:r>
          </a:p>
          <a:p>
            <a:endParaRPr lang="en-US" baseline="0" dirty="0" smtClean="0"/>
          </a:p>
          <a:p>
            <a:r>
              <a:rPr lang="en-US" baseline="0" dirty="0" smtClean="0"/>
              <a:t>3. MetLife Mature Market Institute, University of Pittsburgh Institute on Aging, and the National Alliance for Caregiving. (2010). </a:t>
            </a:r>
            <a:r>
              <a:rPr lang="en-US" i="1" baseline="0" dirty="0" smtClean="0"/>
              <a:t>The MetLife Study of Working Caregivers and Employer Health Care Costs</a:t>
            </a:r>
            <a:r>
              <a:rPr lang="en-US" baseline="0" dirty="0" smtClean="0"/>
              <a:t>. Retrieved from https://www.metlife.com/assets/cao/mmi/publications/studies/2010/mmi-working-caregivers-employers-health-care-costs.pdf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27B569-AC75-4E9B-8101-B377BB121CF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5055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Sources:</a:t>
            </a:r>
          </a:p>
          <a:p>
            <a:endParaRPr lang="en-US" dirty="0" smtClean="0"/>
          </a:p>
          <a:p>
            <a:r>
              <a:rPr lang="en-US" baseline="0" dirty="0" smtClean="0"/>
              <a:t>1. MetLife Mature Market Institute &amp; the National Alliance for </a:t>
            </a:r>
            <a:r>
              <a:rPr lang="en-US" baseline="0" dirty="0" err="1" smtClean="0"/>
              <a:t>Caregiving</a:t>
            </a:r>
            <a:r>
              <a:rPr lang="en-US" baseline="0" dirty="0" smtClean="0"/>
              <a:t>. 2006. The MetLife </a:t>
            </a:r>
            <a:r>
              <a:rPr lang="en-US" baseline="0" dirty="0" err="1" smtClean="0"/>
              <a:t>Caregiving</a:t>
            </a:r>
            <a:r>
              <a:rPr lang="en-US" baseline="0" dirty="0" smtClean="0"/>
              <a:t> Cost Study:</a:t>
            </a:r>
          </a:p>
          <a:p>
            <a:r>
              <a:rPr lang="en-US" baseline="0" dirty="0" smtClean="0"/>
              <a:t>Productivity Losses to U.S. Business. Retrieved from http://www.caregiving.org/data/Caregiver%20Cost%20Study.pdf</a:t>
            </a:r>
          </a:p>
          <a:p>
            <a:endParaRPr lang="en-US" baseline="0" dirty="0" smtClean="0"/>
          </a:p>
          <a:p>
            <a:r>
              <a:rPr lang="en-US" baseline="0" dirty="0" smtClean="0"/>
              <a:t>2. MetLife Mature Market Institute, University of Pittsburgh Institute on Aging, and the National Alliance for </a:t>
            </a:r>
            <a:r>
              <a:rPr lang="en-US" baseline="0" dirty="0" err="1" smtClean="0"/>
              <a:t>Caregiving</a:t>
            </a:r>
            <a:r>
              <a:rPr lang="en-US" baseline="0" dirty="0" smtClean="0"/>
              <a:t>. (2010). </a:t>
            </a:r>
            <a:r>
              <a:rPr lang="en-US" i="1" baseline="0" dirty="0" smtClean="0"/>
              <a:t>The MetLife Study of Working Caregivers and Employer Health Care Costs</a:t>
            </a:r>
            <a:r>
              <a:rPr lang="en-US" baseline="0" dirty="0" smtClean="0"/>
              <a:t>. Retrieved from https://www.metlife.com/assets/cao/mmi/publications/studies/2010/mmi-working-caregivers-employers-health-care-costs.pdf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27B569-AC75-4E9B-8101-B377BB121CF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5055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Various sources were used, including several focusing specifically on flexible work options (one form of </a:t>
            </a:r>
            <a:r>
              <a:rPr lang="en-US" dirty="0" err="1" smtClean="0"/>
              <a:t>caregiving</a:t>
            </a:r>
            <a:r>
              <a:rPr lang="en-US" baseline="0" dirty="0" smtClean="0"/>
              <a:t> policy). Sources include:</a:t>
            </a: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1. Feinberg, L., &amp; </a:t>
            </a:r>
            <a:r>
              <a:rPr lang="en-US" dirty="0" err="1" smtClean="0"/>
              <a:t>Choula</a:t>
            </a:r>
            <a:r>
              <a:rPr lang="en-US" dirty="0" smtClean="0"/>
              <a:t>, R. (2012). Understanding the Impact of Family </a:t>
            </a:r>
            <a:r>
              <a:rPr lang="en-US" dirty="0" err="1" smtClean="0"/>
              <a:t>Caregiving</a:t>
            </a:r>
            <a:r>
              <a:rPr lang="en-US" dirty="0" smtClean="0"/>
              <a:t> on Work. </a:t>
            </a:r>
            <a:r>
              <a:rPr lang="en-US" i="1" u="none" dirty="0" smtClean="0"/>
              <a:t>AARP Public Policy Institute Fact Sheet 271</a:t>
            </a:r>
            <a:r>
              <a:rPr lang="en-US" dirty="0" smtClean="0"/>
              <a:t>. Retrieved from: www.aarp.org/content/dam/aarp/research/public_policy_institute/ltc/2012/understanding-impact-family-caregiving-work-AARP-ppi-ltc.pdf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2. SHRM Foundation. (2014). </a:t>
            </a:r>
            <a:r>
              <a:rPr lang="en-US" sz="1200" i="1" dirty="0" smtClean="0"/>
              <a:t>Leveraging Workplace Flexibility for engagement and productivity</a:t>
            </a:r>
            <a:r>
              <a:rPr lang="en-US" sz="1200" dirty="0" smtClean="0"/>
              <a:t>. Retrieved from http://www.shrm.org/about/foundation/products/documents/9-14%20work-flex%20epg-final.pdf</a:t>
            </a:r>
            <a:br>
              <a:rPr lang="en-US" sz="1200" dirty="0" smtClean="0"/>
            </a:br>
            <a:endParaRPr lang="en-US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3.</a:t>
            </a:r>
            <a:r>
              <a:rPr lang="en-US" sz="1200" baseline="0" dirty="0" smtClean="0"/>
              <a:t> SHRM. (2008). </a:t>
            </a:r>
            <a:r>
              <a:rPr lang="en-US" sz="1200" i="1" baseline="0" dirty="0" smtClean="0"/>
              <a:t>Creating a flexible workplace</a:t>
            </a:r>
            <a:r>
              <a:rPr lang="en-US" sz="1200" baseline="0" dirty="0" smtClean="0"/>
              <a:t>. Retrieved from http://www.shrm.org/education/hreducation/documents/creating%20a%20flexible%20workplace_final.pdf</a:t>
            </a:r>
            <a:endParaRPr lang="en-US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27B569-AC75-4E9B-8101-B377BB121CF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505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225F-41B2-4700-9AC8-E50AFEF03424}" type="datetimeFigureOut">
              <a:rPr lang="en-US" smtClean="0"/>
              <a:pPr/>
              <a:t>9/17/15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21256-4A25-4732-BA77-E091904700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870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225F-41B2-4700-9AC8-E50AFEF03424}" type="datetimeFigureOut">
              <a:rPr lang="en-US" smtClean="0"/>
              <a:pPr/>
              <a:t>9/17/15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21256-4A25-4732-BA77-E091904700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714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225F-41B2-4700-9AC8-E50AFEF03424}" type="datetimeFigureOut">
              <a:rPr lang="en-US" smtClean="0"/>
              <a:pPr/>
              <a:t>9/17/15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21256-4A25-4732-BA77-E091904700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938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225F-41B2-4700-9AC8-E50AFEF03424}" type="datetimeFigureOut">
              <a:rPr lang="en-US" smtClean="0"/>
              <a:pPr/>
              <a:t>9/17/15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21256-4A25-4732-BA77-E091904700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69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225F-41B2-4700-9AC8-E50AFEF03424}" type="datetimeFigureOut">
              <a:rPr lang="en-US" smtClean="0"/>
              <a:pPr/>
              <a:t>9/17/15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21256-4A25-4732-BA77-E091904700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288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225F-41B2-4700-9AC8-E50AFEF03424}" type="datetimeFigureOut">
              <a:rPr lang="en-US" smtClean="0"/>
              <a:pPr/>
              <a:t>9/17/15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21256-4A25-4732-BA77-E091904700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427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225F-41B2-4700-9AC8-E50AFEF03424}" type="datetimeFigureOut">
              <a:rPr lang="en-US" smtClean="0"/>
              <a:pPr/>
              <a:t>9/17/15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21256-4A25-4732-BA77-E091904700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152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225F-41B2-4700-9AC8-E50AFEF03424}" type="datetimeFigureOut">
              <a:rPr lang="en-US" smtClean="0"/>
              <a:pPr/>
              <a:t>9/17/15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21256-4A25-4732-BA77-E091904700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435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225F-41B2-4700-9AC8-E50AFEF03424}" type="datetimeFigureOut">
              <a:rPr lang="en-US" smtClean="0"/>
              <a:pPr/>
              <a:t>9/17/15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21256-4A25-4732-BA77-E091904700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489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225F-41B2-4700-9AC8-E50AFEF03424}" type="datetimeFigureOut">
              <a:rPr lang="en-US" smtClean="0"/>
              <a:pPr/>
              <a:t>9/17/15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21256-4A25-4732-BA77-E091904700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858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225F-41B2-4700-9AC8-E50AFEF03424}" type="datetimeFigureOut">
              <a:rPr lang="en-US" smtClean="0"/>
              <a:pPr/>
              <a:t>9/17/15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21256-4A25-4732-BA77-E091904700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910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9225F-41B2-4700-9AC8-E50AFEF03424}" type="datetimeFigureOut">
              <a:rPr lang="en-US" smtClean="0"/>
              <a:pPr/>
              <a:t>9/17/15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21256-4A25-4732-BA77-E091904700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441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38200" y="3048000"/>
            <a:ext cx="71628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i="1" dirty="0">
                <a:solidFill>
                  <a:schemeClr val="bg1"/>
                </a:solidFill>
                <a:latin typeface="Arial"/>
                <a:cs typeface="Arial"/>
              </a:rPr>
              <a:t>Making the Business Case for </a:t>
            </a:r>
            <a:r>
              <a:rPr lang="en-US" sz="2200" b="1" i="1" dirty="0" smtClean="0">
                <a:solidFill>
                  <a:schemeClr val="bg1"/>
                </a:solidFill>
                <a:latin typeface="Arial"/>
                <a:cs typeface="Arial"/>
              </a:rPr>
              <a:t>Caregiving Policies</a:t>
            </a:r>
            <a:endParaRPr lang="en-US" sz="2200" b="1" i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1371600"/>
            <a:ext cx="75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cap="all" dirty="0">
                <a:solidFill>
                  <a:schemeClr val="bg1"/>
                </a:solidFill>
                <a:latin typeface="Arial"/>
                <a:ea typeface="Calibri"/>
                <a:cs typeface="Arial"/>
              </a:rPr>
              <a:t>HOW DOES THIS </a:t>
            </a:r>
            <a:r>
              <a:rPr lang="en-US" sz="3600" b="1" cap="all" dirty="0" smtClean="0">
                <a:solidFill>
                  <a:schemeClr val="bg1"/>
                </a:solidFill>
                <a:latin typeface="Arial"/>
                <a:ea typeface="Calibri"/>
                <a:cs typeface="Arial"/>
              </a:rPr>
              <a:t>IMPACT</a:t>
            </a:r>
          </a:p>
          <a:p>
            <a:r>
              <a:rPr lang="en-US" sz="3600" b="1" cap="all" dirty="0" smtClean="0">
                <a:solidFill>
                  <a:schemeClr val="bg1"/>
                </a:solidFill>
                <a:latin typeface="Arial"/>
                <a:ea typeface="Calibri"/>
                <a:cs typeface="Arial"/>
              </a:rPr>
              <a:t>MY BUSINESS</a:t>
            </a:r>
            <a:endParaRPr lang="en-US" sz="36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92198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7097486" y="2977934"/>
            <a:ext cx="166551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i="1" dirty="0" smtClean="0">
                <a:solidFill>
                  <a:schemeClr val="bg1">
                    <a:lumMod val="65000"/>
                  </a:schemeClr>
                </a:solidFill>
                <a:effectLst/>
                <a:latin typeface="Arial"/>
                <a:cs typeface="Arial"/>
              </a:rPr>
              <a:t>1 in 6 workers</a:t>
            </a:r>
          </a:p>
          <a:p>
            <a:r>
              <a:rPr lang="en-US" sz="1600" i="1" dirty="0" smtClean="0">
                <a:solidFill>
                  <a:schemeClr val="bg1">
                    <a:lumMod val="65000"/>
                  </a:schemeClr>
                </a:solidFill>
                <a:effectLst/>
                <a:latin typeface="Arial"/>
                <a:cs typeface="Arial"/>
              </a:rPr>
              <a:t>currently have</a:t>
            </a:r>
          </a:p>
          <a:p>
            <a:r>
              <a:rPr lang="en-US" sz="1600" i="1" dirty="0" smtClean="0">
                <a:solidFill>
                  <a:schemeClr val="bg1">
                    <a:lumMod val="65000"/>
                  </a:schemeClr>
                </a:solidFill>
                <a:effectLst/>
                <a:latin typeface="Arial"/>
                <a:cs typeface="Arial"/>
              </a:rPr>
              <a:t>caregiving</a:t>
            </a:r>
          </a:p>
          <a:p>
            <a:r>
              <a:rPr lang="en-US" sz="1600" i="1" dirty="0" smtClean="0">
                <a:solidFill>
                  <a:schemeClr val="bg1">
                    <a:lumMod val="65000"/>
                  </a:schemeClr>
                </a:solidFill>
                <a:effectLst/>
                <a:latin typeface="Arial"/>
                <a:cs typeface="Arial"/>
              </a:rPr>
              <a:t>responsibilities.</a:t>
            </a:r>
            <a:endParaRPr lang="en-US" sz="1600" dirty="0">
              <a:solidFill>
                <a:schemeClr val="bg1">
                  <a:lumMod val="65000"/>
                </a:schemeClr>
              </a:solidFill>
              <a:effectLst/>
              <a:latin typeface="Arial"/>
              <a:cs typeface="Arial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81000" y="304800"/>
            <a:ext cx="8153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chemeClr val="tx2">
                    <a:lumMod val="75000"/>
                  </a:schemeClr>
                </a:solidFill>
                <a:effectLst/>
                <a:latin typeface="Arial"/>
                <a:cs typeface="Arial"/>
              </a:rPr>
              <a:t>Caregiving is </a:t>
            </a:r>
            <a:r>
              <a:rPr lang="en-US" sz="22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an increasingly prevalent characteristic</a:t>
            </a:r>
          </a:p>
          <a:p>
            <a:r>
              <a:rPr lang="en-US" sz="22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of the workforce.</a:t>
            </a:r>
            <a:endParaRPr lang="en-US" sz="2200" dirty="0">
              <a:solidFill>
                <a:schemeClr val="tx2">
                  <a:lumMod val="75000"/>
                </a:schemeClr>
              </a:solidFill>
              <a:effectLst/>
              <a:latin typeface="Arial"/>
              <a:cs typeface="Arial"/>
            </a:endParaRPr>
          </a:p>
        </p:txBody>
      </p:sp>
      <p:sp>
        <p:nvSpPr>
          <p:cNvPr id="32" name="Right Brace 31"/>
          <p:cNvSpPr/>
          <p:nvPr/>
        </p:nvSpPr>
        <p:spPr>
          <a:xfrm rot="5400000">
            <a:off x="2730394" y="2240695"/>
            <a:ext cx="275983" cy="4800599"/>
          </a:xfrm>
          <a:prstGeom prst="rightBrace">
            <a:avLst>
              <a:gd name="adj1" fmla="val 42349"/>
              <a:gd name="adj2" fmla="val 49549"/>
            </a:avLst>
          </a:prstGeom>
          <a:ln w="635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3" name="Right Brace 32"/>
          <p:cNvSpPr/>
          <p:nvPr/>
        </p:nvSpPr>
        <p:spPr>
          <a:xfrm>
            <a:off x="6411686" y="2293203"/>
            <a:ext cx="275983" cy="2286000"/>
          </a:xfrm>
          <a:prstGeom prst="rightBrace">
            <a:avLst>
              <a:gd name="adj1" fmla="val 42349"/>
              <a:gd name="adj2" fmla="val 49549"/>
            </a:avLst>
          </a:prstGeom>
          <a:ln w="635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72886" y="5036403"/>
            <a:ext cx="4191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i="1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Nearly HALF of workers expect to have elder caregiving responsibilities over the next 5 years.</a:t>
            </a:r>
            <a:endParaRPr lang="en-US" sz="1600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1000" y="1428690"/>
            <a:ext cx="78486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 smtClean="0">
                <a:solidFill>
                  <a:srgbClr val="376092"/>
                </a:solidFill>
                <a:effectLst/>
                <a:latin typeface="Arial"/>
                <a:cs typeface="Arial"/>
              </a:rPr>
              <a:t>Alm</a:t>
            </a:r>
            <a:r>
              <a:rPr lang="en-US" sz="2000" b="1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Arial"/>
                <a:cs typeface="Arial"/>
              </a:rPr>
              <a:t>ost all workers are current or potential caregivers.</a:t>
            </a:r>
            <a:endParaRPr lang="en-US" sz="2000" i="1" dirty="0">
              <a:solidFill>
                <a:schemeClr val="accent1">
                  <a:lumMod val="75000"/>
                </a:schemeClr>
              </a:solidFill>
              <a:effectLst/>
              <a:latin typeface="Arial"/>
              <a:cs typeface="Arial"/>
            </a:endParaRPr>
          </a:p>
        </p:txBody>
      </p:sp>
      <p:pic>
        <p:nvPicPr>
          <p:cNvPr id="3" name="Picture 2" descr="AAPR_PPT_Impact-1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286" y="2393645"/>
            <a:ext cx="5562600" cy="1999707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457200" y="1143000"/>
            <a:ext cx="8153400" cy="0"/>
          </a:xfrm>
          <a:prstGeom prst="line">
            <a:avLst/>
          </a:prstGeom>
          <a:ln>
            <a:solidFill>
              <a:srgbClr val="800000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5139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457200" y="1447800"/>
            <a:ext cx="41148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0188" indent="-230188">
              <a:buAutoNum type="arabicPeriod"/>
            </a:pPr>
            <a:r>
              <a:rPr lang="en-US" sz="1600" i="1" dirty="0" smtClean="0">
                <a:solidFill>
                  <a:schemeClr val="bg1">
                    <a:lumMod val="65000"/>
                  </a:schemeClr>
                </a:solidFill>
                <a:effectLst/>
                <a:latin typeface="Arial"/>
                <a:cs typeface="Arial"/>
              </a:rPr>
              <a:t> Employed adults are more likely than the not employed to have caregiving responsibilities.</a:t>
            </a:r>
          </a:p>
          <a:p>
            <a:pPr marL="230188" indent="-230188">
              <a:buAutoNum type="arabicPeriod"/>
            </a:pPr>
            <a:endParaRPr lang="en-US" sz="1600" i="1" dirty="0" smtClean="0">
              <a:solidFill>
                <a:schemeClr val="bg1">
                  <a:lumMod val="65000"/>
                </a:schemeClr>
              </a:solidFill>
              <a:effectLst/>
              <a:latin typeface="Arial"/>
              <a:cs typeface="Arial"/>
            </a:endParaRPr>
          </a:p>
          <a:p>
            <a:pPr marL="230188" indent="-230188">
              <a:buAutoNum type="arabicPeriod"/>
            </a:pPr>
            <a:endParaRPr lang="en-US" sz="1600" i="1" dirty="0" smtClean="0">
              <a:solidFill>
                <a:schemeClr val="bg1">
                  <a:lumMod val="65000"/>
                </a:schemeClr>
              </a:solidFill>
              <a:effectLst/>
              <a:latin typeface="Arial"/>
              <a:cs typeface="Arial"/>
            </a:endParaRPr>
          </a:p>
          <a:p>
            <a:pPr marL="230188" indent="-230188">
              <a:buAutoNum type="arabicPeriod"/>
            </a:pPr>
            <a:r>
              <a:rPr lang="en-US" sz="1600" i="1" dirty="0" smtClean="0">
                <a:solidFill>
                  <a:schemeClr val="bg1">
                    <a:lumMod val="65000"/>
                  </a:schemeClr>
                </a:solidFill>
                <a:latin typeface="Arial"/>
                <a:ea typeface="Calibri"/>
                <a:cs typeface="Arial"/>
              </a:rPr>
              <a:t> The number of available caregivers for each person potentially needing care is shrinking as the population ages, increasing the probability that more of your workforce will shoulder these responsibilities.</a:t>
            </a:r>
          </a:p>
          <a:p>
            <a:pPr marL="230188" indent="-230188">
              <a:buAutoNum type="arabicPeriod"/>
            </a:pPr>
            <a:endParaRPr lang="en-US" sz="1600" i="1" dirty="0" smtClean="0">
              <a:solidFill>
                <a:schemeClr val="bg1">
                  <a:lumMod val="65000"/>
                </a:schemeClr>
              </a:solidFill>
              <a:latin typeface="Arial"/>
              <a:ea typeface="Calibri"/>
              <a:cs typeface="Arial"/>
            </a:endParaRPr>
          </a:p>
          <a:p>
            <a:pPr marL="230188" indent="-230188">
              <a:buAutoNum type="arabicPeriod"/>
            </a:pPr>
            <a:endParaRPr lang="en-US" sz="1600" i="1" dirty="0" smtClean="0">
              <a:solidFill>
                <a:schemeClr val="bg1">
                  <a:lumMod val="65000"/>
                </a:schemeClr>
              </a:solidFill>
              <a:latin typeface="Arial"/>
              <a:ea typeface="Calibri"/>
              <a:cs typeface="Arial"/>
            </a:endParaRPr>
          </a:p>
          <a:p>
            <a:pPr marL="230188" indent="-230188">
              <a:buAutoNum type="arabicPeriod"/>
            </a:pPr>
            <a:r>
              <a:rPr lang="en-US" sz="1600" i="1" dirty="0" smtClean="0">
                <a:solidFill>
                  <a:schemeClr val="bg1">
                    <a:lumMod val="65000"/>
                  </a:schemeClr>
                </a:solidFill>
                <a:latin typeface="Arial"/>
                <a:ea typeface="Calibri"/>
                <a:cs typeface="Arial"/>
              </a:rPr>
              <a:t> Without support, about 1 in 5 employed adults may need to leave for caregiving reasons in the next 5 years. That’s a fifth of your workforce.</a:t>
            </a:r>
            <a:endParaRPr lang="en-US" sz="1600" i="1" dirty="0">
              <a:solidFill>
                <a:schemeClr val="bg1">
                  <a:lumMod val="65000"/>
                </a:schemeClr>
              </a:solidFill>
              <a:latin typeface="Arial"/>
              <a:ea typeface="Calibri"/>
              <a:cs typeface="Arial"/>
            </a:endParaRPr>
          </a:p>
          <a:p>
            <a:pPr marL="342900" indent="-342900">
              <a:buAutoNum type="arabicPeriod"/>
            </a:pPr>
            <a:endParaRPr lang="en-US" sz="1600" b="1" i="1" dirty="0">
              <a:solidFill>
                <a:schemeClr val="bg1">
                  <a:lumMod val="65000"/>
                </a:schemeClr>
              </a:solidFill>
              <a:latin typeface="Arial"/>
              <a:ea typeface="Calibri"/>
              <a:cs typeface="Arial"/>
            </a:endParaRPr>
          </a:p>
          <a:p>
            <a:endParaRPr lang="en-US" sz="1600" i="1" dirty="0">
              <a:solidFill>
                <a:schemeClr val="bg1">
                  <a:lumMod val="65000"/>
                </a:schemeClr>
              </a:solidFill>
              <a:effectLst/>
              <a:latin typeface="Arial"/>
              <a:cs typeface="Arial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81000" y="381000"/>
            <a:ext cx="5932714" cy="707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b="1" dirty="0" smtClean="0">
                <a:solidFill>
                  <a:schemeClr val="tx2">
                    <a:lumMod val="75000"/>
                  </a:schemeClr>
                </a:solidFill>
                <a:effectLst/>
                <a:latin typeface="Arial"/>
                <a:cs typeface="Arial"/>
              </a:rPr>
              <a:t>It’s a big issue that will only get bigger</a:t>
            </a:r>
          </a:p>
          <a:p>
            <a:pPr>
              <a:lnSpc>
                <a:spcPct val="90000"/>
              </a:lnSpc>
            </a:pPr>
            <a:r>
              <a:rPr lang="en-US" sz="2200" b="1" dirty="0" smtClean="0">
                <a:solidFill>
                  <a:schemeClr val="tx2">
                    <a:lumMod val="75000"/>
                  </a:schemeClr>
                </a:solidFill>
                <a:effectLst/>
                <a:latin typeface="Arial"/>
                <a:cs typeface="Arial"/>
              </a:rPr>
              <a:t>over the next 5 to 15 years.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1143000"/>
            <a:ext cx="5181600" cy="0"/>
          </a:xfrm>
          <a:prstGeom prst="line">
            <a:avLst/>
          </a:prstGeom>
          <a:ln>
            <a:solidFill>
              <a:srgbClr val="800000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6" name="Picture 5" descr="AAPR_PPT_Graphics-02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0"/>
            <a:ext cx="887505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96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APR_PPT_Graphics-03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838200"/>
            <a:ext cx="8041340" cy="6213762"/>
          </a:xfrm>
          <a:prstGeom prst="rect">
            <a:avLst/>
          </a:prstGeom>
        </p:spPr>
      </p:pic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0" y="3657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381000"/>
            <a:ext cx="7848600" cy="707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b="1" dirty="0" smtClean="0">
                <a:solidFill>
                  <a:schemeClr val="tx2">
                    <a:lumMod val="75000"/>
                  </a:schemeClr>
                </a:solidFill>
                <a:effectLst/>
                <a:latin typeface="Arial"/>
                <a:cs typeface="Arial"/>
              </a:rPr>
              <a:t>Caregiving situations are diverse. Your existing policies may not work for everyone.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1143000"/>
            <a:ext cx="8153400" cy="0"/>
          </a:xfrm>
          <a:prstGeom prst="line">
            <a:avLst/>
          </a:prstGeom>
          <a:ln>
            <a:solidFill>
              <a:srgbClr val="800000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8482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0" y="3657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1000" y="381000"/>
            <a:ext cx="7848600" cy="4026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b="1" dirty="0" smtClean="0">
                <a:solidFill>
                  <a:schemeClr val="tx2">
                    <a:lumMod val="75000"/>
                  </a:schemeClr>
                </a:solidFill>
                <a:effectLst/>
                <a:latin typeface="Arial"/>
                <a:cs typeface="Arial"/>
              </a:rPr>
              <a:t>The costs of ignoring eldercare add up…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1001" y="1185208"/>
            <a:ext cx="251459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and some of the biggest costs, such as stress</a:t>
            </a:r>
          </a:p>
          <a:p>
            <a:r>
              <a:rPr lang="en-US" sz="20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and employee</a:t>
            </a:r>
          </a:p>
          <a:p>
            <a:r>
              <a:rPr lang="en-US" sz="20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  <a:cs typeface="Arial"/>
              </a:rPr>
              <a:t>engagement, are often ignored.</a:t>
            </a:r>
            <a:endParaRPr lang="en-US" sz="2000" i="1" dirty="0"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  <a:cs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914400"/>
            <a:ext cx="8153400" cy="0"/>
          </a:xfrm>
          <a:prstGeom prst="line">
            <a:avLst/>
          </a:prstGeom>
          <a:ln>
            <a:solidFill>
              <a:srgbClr val="800000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2" descr="AAPR_PPT_Graphics-04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304800"/>
            <a:ext cx="8875059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1000" y="6019800"/>
            <a:ext cx="581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7F7F7F"/>
                </a:solidFill>
                <a:latin typeface="Arial"/>
                <a:cs typeface="Arial"/>
              </a:rPr>
              <a:t>Add source to slide #5 in the Impact ppt. "Source: The MetLife Caregiving Cost Study: Productivity Losses to U.S. Business (2006) and The MetLife Study of Working Caregivers and Employer Health Care Costs (2010)"</a:t>
            </a:r>
          </a:p>
        </p:txBody>
      </p:sp>
    </p:spTree>
    <p:extLst>
      <p:ext uri="{BB962C8B-B14F-4D97-AF65-F5344CB8AC3E}">
        <p14:creationId xmlns:p14="http://schemas.microsoft.com/office/powerpoint/2010/main" val="2591889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81000" y="533400"/>
            <a:ext cx="7848600" cy="4026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b="1" dirty="0" smtClean="0">
                <a:solidFill>
                  <a:schemeClr val="tx2">
                    <a:lumMod val="75000"/>
                  </a:schemeClr>
                </a:solidFill>
                <a:effectLst/>
                <a:latin typeface="Arial"/>
                <a:cs typeface="Arial"/>
              </a:rPr>
              <a:t>Make a connection to the bottom line.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381000" y="1143000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These could be your costs if you don’t support your caregivers.</a:t>
            </a:r>
            <a:r>
              <a:rPr lang="en-US" sz="20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0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Supporting caregivers can reduce the potential costs.</a:t>
            </a:r>
          </a:p>
        </p:txBody>
      </p:sp>
      <p:sp>
        <p:nvSpPr>
          <p:cNvPr id="8" name="Rectangle 7"/>
          <p:cNvSpPr/>
          <p:nvPr/>
        </p:nvSpPr>
        <p:spPr>
          <a:xfrm>
            <a:off x="1295400" y="2286000"/>
            <a:ext cx="2514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i="1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Health Care</a:t>
            </a:r>
          </a:p>
        </p:txBody>
      </p:sp>
      <p:sp>
        <p:nvSpPr>
          <p:cNvPr id="9" name="Rectangle 8"/>
          <p:cNvSpPr/>
          <p:nvPr/>
        </p:nvSpPr>
        <p:spPr>
          <a:xfrm>
            <a:off x="4876800" y="2286000"/>
            <a:ext cx="2514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i="1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Total Spent</a:t>
            </a:r>
          </a:p>
        </p:txBody>
      </p:sp>
      <p:sp>
        <p:nvSpPr>
          <p:cNvPr id="10" name="Rectangle 9"/>
          <p:cNvSpPr/>
          <p:nvPr/>
        </p:nvSpPr>
        <p:spPr>
          <a:xfrm>
            <a:off x="1295400" y="2743200"/>
            <a:ext cx="2743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i="1" dirty="0" smtClean="0">
                <a:solidFill>
                  <a:schemeClr val="bg1">
                    <a:lumMod val="50000"/>
                  </a:schemeClr>
                </a:solidFill>
                <a:effectLst/>
                <a:latin typeface="Arial"/>
                <a:cs typeface="Arial"/>
              </a:rPr>
              <a:t>Estimated increase in</a:t>
            </a:r>
          </a:p>
          <a:p>
            <a:r>
              <a:rPr lang="en-US" sz="1600" i="1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health care costs for</a:t>
            </a:r>
          </a:p>
          <a:p>
            <a:r>
              <a:rPr lang="en-US" sz="1600" i="1" dirty="0" smtClean="0">
                <a:solidFill>
                  <a:schemeClr val="bg1">
                    <a:lumMod val="50000"/>
                  </a:schemeClr>
                </a:solidFill>
                <a:effectLst/>
                <a:latin typeface="Arial"/>
                <a:cs typeface="Arial"/>
              </a:rPr>
              <a:t>employees providing</a:t>
            </a:r>
          </a:p>
          <a:p>
            <a:r>
              <a:rPr lang="en-US" sz="1600" i="1" dirty="0" smtClean="0">
                <a:solidFill>
                  <a:schemeClr val="bg1">
                    <a:lumMod val="50000"/>
                  </a:schemeClr>
                </a:solidFill>
                <a:effectLst/>
                <a:latin typeface="Arial"/>
                <a:cs typeface="Arial"/>
              </a:rPr>
              <a:t>eldercare, relative</a:t>
            </a:r>
          </a:p>
          <a:p>
            <a:r>
              <a:rPr lang="en-US" sz="1600" i="1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to those who do not:</a:t>
            </a:r>
            <a:r>
              <a:rPr lang="en-US" sz="1600" i="1" dirty="0" smtClean="0">
                <a:solidFill>
                  <a:schemeClr val="bg1">
                    <a:lumMod val="50000"/>
                  </a:schemeClr>
                </a:solidFill>
                <a:effectLst/>
                <a:latin typeface="Arial"/>
                <a:cs typeface="Arial"/>
              </a:rPr>
              <a:t> </a:t>
            </a:r>
            <a:endParaRPr lang="en-US" sz="1600" i="1" dirty="0">
              <a:solidFill>
                <a:schemeClr val="bg1">
                  <a:lumMod val="50000"/>
                </a:schemeClr>
              </a:solidFill>
              <a:effectLst/>
              <a:latin typeface="Arial"/>
              <a:cs typeface="Arial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76800" y="2743200"/>
            <a:ext cx="2743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i="1" dirty="0" smtClean="0">
                <a:solidFill>
                  <a:schemeClr val="bg1">
                    <a:lumMod val="50000"/>
                  </a:schemeClr>
                </a:solidFill>
                <a:effectLst/>
                <a:latin typeface="Arial"/>
                <a:cs typeface="Arial"/>
              </a:rPr>
              <a:t>Estimated direct annual</a:t>
            </a:r>
          </a:p>
          <a:p>
            <a:r>
              <a:rPr lang="en-US" sz="1600" i="1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cost of eldercare to the </a:t>
            </a:r>
          </a:p>
          <a:p>
            <a:r>
              <a:rPr lang="en-US" sz="1600" i="1" dirty="0" smtClean="0">
                <a:solidFill>
                  <a:schemeClr val="bg1">
                    <a:lumMod val="50000"/>
                  </a:schemeClr>
                </a:solidFill>
                <a:effectLst/>
                <a:latin typeface="Arial"/>
                <a:cs typeface="Arial"/>
              </a:rPr>
              <a:t>employer, per employee</a:t>
            </a:r>
          </a:p>
          <a:p>
            <a:r>
              <a:rPr lang="en-US" sz="1600" i="1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providing intense eldercare,</a:t>
            </a:r>
          </a:p>
          <a:p>
            <a:r>
              <a:rPr lang="en-US" sz="1600" i="1" dirty="0" smtClean="0">
                <a:solidFill>
                  <a:schemeClr val="bg1">
                    <a:lumMod val="50000"/>
                  </a:schemeClr>
                </a:solidFill>
                <a:effectLst/>
                <a:latin typeface="Arial"/>
                <a:cs typeface="Arial"/>
              </a:rPr>
              <a:t>in 2015 dollars:</a:t>
            </a:r>
            <a:endParaRPr lang="en-US" sz="1600" i="1" dirty="0">
              <a:solidFill>
                <a:schemeClr val="bg1">
                  <a:lumMod val="50000"/>
                </a:schemeClr>
              </a:solidFill>
              <a:effectLst/>
              <a:latin typeface="Arial"/>
              <a:cs typeface="Arial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295400" y="41910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i="1" dirty="0" smtClean="0">
                <a:solidFill>
                  <a:srgbClr val="800000"/>
                </a:solidFill>
                <a:latin typeface="Arial"/>
                <a:cs typeface="Arial"/>
              </a:rPr>
              <a:t>8%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876800" y="4191000"/>
            <a:ext cx="2514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i="1" dirty="0" smtClean="0">
                <a:solidFill>
                  <a:srgbClr val="800000"/>
                </a:solidFill>
                <a:latin typeface="Arial"/>
                <a:cs typeface="Arial"/>
              </a:rPr>
              <a:t>$2,490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457200" y="990600"/>
            <a:ext cx="8153400" cy="0"/>
          </a:xfrm>
          <a:prstGeom prst="line">
            <a:avLst/>
          </a:prstGeom>
          <a:ln>
            <a:solidFill>
              <a:srgbClr val="800000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1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APR_PPT_Graphics-05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941" y="-76200"/>
            <a:ext cx="8776447" cy="6781800"/>
          </a:xfrm>
          <a:prstGeom prst="rect">
            <a:avLst/>
          </a:prstGeom>
        </p:spPr>
      </p:pic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0" y="3657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533400"/>
            <a:ext cx="7848600" cy="707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b="1" dirty="0" smtClean="0">
                <a:solidFill>
                  <a:schemeClr val="tx2">
                    <a:lumMod val="75000"/>
                  </a:schemeClr>
                </a:solidFill>
                <a:effectLst/>
                <a:latin typeface="Arial"/>
                <a:cs typeface="Arial"/>
              </a:rPr>
              <a:t>Here are three ways tha</a:t>
            </a:r>
            <a:r>
              <a:rPr lang="en-US" sz="22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t caregiving policies</a:t>
            </a:r>
          </a:p>
          <a:p>
            <a:pPr>
              <a:lnSpc>
                <a:spcPct val="90000"/>
              </a:lnSpc>
            </a:pPr>
            <a:r>
              <a:rPr lang="en-US" sz="22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make good sense.</a:t>
            </a:r>
            <a:endParaRPr lang="en-US" sz="2200" b="1" dirty="0" smtClean="0">
              <a:solidFill>
                <a:schemeClr val="tx2">
                  <a:lumMod val="75000"/>
                </a:schemeClr>
              </a:solidFill>
              <a:effectLst/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4674754"/>
            <a:ext cx="2743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 smtClean="0">
                <a:solidFill>
                  <a:schemeClr val="bg1">
                    <a:lumMod val="65000"/>
                  </a:schemeClr>
                </a:solidFill>
                <a:effectLst/>
                <a:latin typeface="Arial"/>
                <a:cs typeface="Arial"/>
              </a:rPr>
              <a:t>They can reduce costs—such as absenteeism, stress, and turnover, associated with the unmet needs of working caregivers.</a:t>
            </a:r>
            <a:endParaRPr lang="en-US" sz="1200" i="1" dirty="0">
              <a:solidFill>
                <a:schemeClr val="bg1">
                  <a:lumMod val="65000"/>
                </a:schemeClr>
              </a:solidFill>
              <a:effectLst/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00400" y="4674754"/>
            <a:ext cx="2743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 smtClean="0">
                <a:solidFill>
                  <a:schemeClr val="bg1">
                    <a:lumMod val="65000"/>
                  </a:schemeClr>
                </a:solidFill>
                <a:effectLst/>
                <a:latin typeface="Arial"/>
                <a:cs typeface="Arial"/>
              </a:rPr>
              <a:t>They can increase employee engagement </a:t>
            </a:r>
            <a:r>
              <a:rPr lang="en-US" sz="1200" i="1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and loyalty by showing employees that the organization cares about their well-being.</a:t>
            </a:r>
            <a:endParaRPr lang="en-US" sz="1200" i="1" dirty="0">
              <a:solidFill>
                <a:schemeClr val="bg1">
                  <a:lumMod val="65000"/>
                </a:schemeClr>
              </a:solidFill>
              <a:effectLst/>
              <a:latin typeface="Arial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24600" y="4674754"/>
            <a:ext cx="2743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 smtClean="0">
                <a:solidFill>
                  <a:schemeClr val="bg1">
                    <a:lumMod val="65000"/>
                  </a:schemeClr>
                </a:solidFill>
                <a:effectLst/>
                <a:latin typeface="Arial"/>
                <a:cs typeface="Arial"/>
              </a:rPr>
              <a:t>They can provide evidence </a:t>
            </a:r>
            <a:r>
              <a:rPr lang="en-US" sz="1200" i="1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to the larger community that the organization is family-friendly.</a:t>
            </a:r>
            <a:endParaRPr lang="en-US" sz="1200" i="1" dirty="0" smtClean="0">
              <a:solidFill>
                <a:schemeClr val="bg1">
                  <a:lumMod val="65000"/>
                </a:schemeClr>
              </a:solidFill>
              <a:effectLst/>
              <a:latin typeface="Arial"/>
              <a:cs typeface="Arial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457200" y="1371600"/>
            <a:ext cx="8153400" cy="0"/>
          </a:xfrm>
          <a:prstGeom prst="line">
            <a:avLst/>
          </a:prstGeom>
          <a:ln>
            <a:solidFill>
              <a:srgbClr val="800000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1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1655</TotalTime>
  <Words>911</Words>
  <Application>Microsoft Macintosh PowerPoint</Application>
  <PresentationFormat>On-screen Show (4:3)</PresentationFormat>
  <Paragraphs>83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100212-01 Rev 1-2.pdf</dc:creator>
  <cp:lastModifiedBy>Keith Kitz</cp:lastModifiedBy>
  <cp:revision>75</cp:revision>
  <cp:lastPrinted>2015-09-17T20:12:00Z</cp:lastPrinted>
  <dcterms:created xsi:type="dcterms:W3CDTF">2015-06-28T11:48:22Z</dcterms:created>
  <dcterms:modified xsi:type="dcterms:W3CDTF">2015-09-17T20:16:14Z</dcterms:modified>
</cp:coreProperties>
</file>